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4" r:id="rId4"/>
    <p:sldId id="263" r:id="rId5"/>
    <p:sldId id="259" r:id="rId6"/>
    <p:sldId id="261" r:id="rId7"/>
    <p:sldId id="26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23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9523B-7879-413D-B974-4EA8BAD8717A}"/>
              </a:ext>
            </a:extLst>
          </p:cNvPr>
          <p:cNvSpPr>
            <a:spLocks noGrp="1"/>
          </p:cNvSpPr>
          <p:nvPr>
            <p:ph type="ctrTitle"/>
          </p:nvPr>
        </p:nvSpPr>
        <p:spPr>
          <a:xfrm>
            <a:off x="1524000" y="1122363"/>
            <a:ext cx="9144000" cy="2387600"/>
          </a:xfrm>
        </p:spPr>
        <p:txBody>
          <a:bodyPr anchor="b"/>
          <a:lstStyle>
            <a:lvl1pPr algn="ctr">
              <a:defRPr sz="60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8425677C-C4F4-4003-8081-2CA323FE87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8EBDFB6-B844-410B-871F-A9547EC777E1}"/>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5" name="Footer Placeholder 4">
            <a:extLst>
              <a:ext uri="{FF2B5EF4-FFF2-40B4-BE49-F238E27FC236}">
                <a16:creationId xmlns:a16="http://schemas.microsoft.com/office/drawing/2014/main" id="{F125EE92-8782-4771-BBA2-385EC3B1CF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FC773E-0593-4E3E-A921-36876FFE5ABB}"/>
              </a:ext>
            </a:extLst>
          </p:cNvPr>
          <p:cNvSpPr>
            <a:spLocks noGrp="1"/>
          </p:cNvSpPr>
          <p:nvPr>
            <p:ph type="sldNum" sz="quarter" idx="12"/>
          </p:nvPr>
        </p:nvSpPr>
        <p:spPr/>
        <p:txBody>
          <a:bodyPr/>
          <a:lstStyle/>
          <a:p>
            <a:fld id="{95C122ED-C147-4045-89CD-7A79E332317A}" type="slidenum">
              <a:rPr lang="en-US" smtClean="0"/>
              <a:t>‹#›</a:t>
            </a:fld>
            <a:endParaRPr lang="en-US"/>
          </a:p>
        </p:txBody>
      </p:sp>
      <p:pic>
        <p:nvPicPr>
          <p:cNvPr id="8" name="Picture 7" descr="A picture containing food&#10;&#10;Description automatically generated">
            <a:extLst>
              <a:ext uri="{FF2B5EF4-FFF2-40B4-BE49-F238E27FC236}">
                <a16:creationId xmlns:a16="http://schemas.microsoft.com/office/drawing/2014/main" id="{C9C71CC2-94AB-45BF-B83B-6D0466401FA9}"/>
              </a:ext>
            </a:extLst>
          </p:cNvPr>
          <p:cNvPicPr>
            <a:picLocks noChangeAspect="1"/>
          </p:cNvPicPr>
          <p:nvPr userDrawn="1"/>
        </p:nvPicPr>
        <p:blipFill>
          <a:blip r:embed="rId2">
            <a:alphaModFix amt="65000"/>
            <a:extLst>
              <a:ext uri="{28A0092B-C50C-407E-A947-70E740481C1C}">
                <a14:useLocalDpi xmlns:a14="http://schemas.microsoft.com/office/drawing/2010/main" val="0"/>
              </a:ext>
            </a:extLst>
          </a:blip>
          <a:stretch>
            <a:fillRect/>
          </a:stretch>
        </p:blipFill>
        <p:spPr>
          <a:xfrm>
            <a:off x="4927011" y="4160648"/>
            <a:ext cx="2337977" cy="2094067"/>
          </a:xfrm>
          <a:prstGeom prst="rect">
            <a:avLst/>
          </a:prstGeom>
        </p:spPr>
      </p:pic>
    </p:spTree>
    <p:extLst>
      <p:ext uri="{BB962C8B-B14F-4D97-AF65-F5344CB8AC3E}">
        <p14:creationId xmlns:p14="http://schemas.microsoft.com/office/powerpoint/2010/main" val="2612379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D5838-557A-4543-B7AE-4E7E629898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3BF8E1-259C-46CA-B233-0F947B7C7B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ADB938-4651-49A6-AD85-87C5B7F2D9FA}"/>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5" name="Footer Placeholder 4">
            <a:extLst>
              <a:ext uri="{FF2B5EF4-FFF2-40B4-BE49-F238E27FC236}">
                <a16:creationId xmlns:a16="http://schemas.microsoft.com/office/drawing/2014/main" id="{A04DE878-AAF8-481F-9EB6-7B3F33BB36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72BD8B-7F3E-4F5D-A953-764469667066}"/>
              </a:ext>
            </a:extLst>
          </p:cNvPr>
          <p:cNvSpPr>
            <a:spLocks noGrp="1"/>
          </p:cNvSpPr>
          <p:nvPr>
            <p:ph type="sldNum" sz="quarter" idx="12"/>
          </p:nvPr>
        </p:nvSpPr>
        <p:spPr/>
        <p:txBody>
          <a:bodyPr/>
          <a:lstStyle/>
          <a:p>
            <a:fld id="{95C122ED-C147-4045-89CD-7A79E332317A}" type="slidenum">
              <a:rPr lang="en-US" smtClean="0"/>
              <a:t>‹#›</a:t>
            </a:fld>
            <a:endParaRPr lang="en-US"/>
          </a:p>
        </p:txBody>
      </p:sp>
    </p:spTree>
    <p:extLst>
      <p:ext uri="{BB962C8B-B14F-4D97-AF65-F5344CB8AC3E}">
        <p14:creationId xmlns:p14="http://schemas.microsoft.com/office/powerpoint/2010/main" val="2250029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DDCDF4-4D7A-4375-A309-354D24F5A73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9573EB7-28A0-4361-9CDB-35C28ADE8A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1F066A-E6EE-4F7B-8FC5-BE9B2CAB186F}"/>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5" name="Footer Placeholder 4">
            <a:extLst>
              <a:ext uri="{FF2B5EF4-FFF2-40B4-BE49-F238E27FC236}">
                <a16:creationId xmlns:a16="http://schemas.microsoft.com/office/drawing/2014/main" id="{E8B6381A-C118-4E62-BF37-EA0EBD6269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CEB07-AD06-45B6-9855-C8B2A45EE0A0}"/>
              </a:ext>
            </a:extLst>
          </p:cNvPr>
          <p:cNvSpPr>
            <a:spLocks noGrp="1"/>
          </p:cNvSpPr>
          <p:nvPr>
            <p:ph type="sldNum" sz="quarter" idx="12"/>
          </p:nvPr>
        </p:nvSpPr>
        <p:spPr/>
        <p:txBody>
          <a:bodyPr/>
          <a:lstStyle/>
          <a:p>
            <a:fld id="{95C122ED-C147-4045-89CD-7A79E332317A}" type="slidenum">
              <a:rPr lang="en-US" smtClean="0"/>
              <a:t>‹#›</a:t>
            </a:fld>
            <a:endParaRPr lang="en-US"/>
          </a:p>
        </p:txBody>
      </p:sp>
    </p:spTree>
    <p:extLst>
      <p:ext uri="{BB962C8B-B14F-4D97-AF65-F5344CB8AC3E}">
        <p14:creationId xmlns:p14="http://schemas.microsoft.com/office/powerpoint/2010/main" val="4115568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7FE9E-2EAE-47F7-9BCF-8CE6618938C9}"/>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B0DA83C7-1BAA-4632-825D-9DCD8B8E62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7E41AA-741F-4EC6-A497-D1DEB1011FDA}"/>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5" name="Footer Placeholder 4">
            <a:extLst>
              <a:ext uri="{FF2B5EF4-FFF2-40B4-BE49-F238E27FC236}">
                <a16:creationId xmlns:a16="http://schemas.microsoft.com/office/drawing/2014/main" id="{5366A5DD-EB46-4E38-9B93-2ED8D93DF6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5B6A07-A0C0-4565-90CD-83F9F70E5348}"/>
              </a:ext>
            </a:extLst>
          </p:cNvPr>
          <p:cNvSpPr>
            <a:spLocks noGrp="1"/>
          </p:cNvSpPr>
          <p:nvPr>
            <p:ph type="sldNum" sz="quarter" idx="12"/>
          </p:nvPr>
        </p:nvSpPr>
        <p:spPr/>
        <p:txBody>
          <a:bodyPr/>
          <a:lstStyle/>
          <a:p>
            <a:fld id="{95C122ED-C147-4045-89CD-7A79E332317A}" type="slidenum">
              <a:rPr lang="en-US" smtClean="0"/>
              <a:t>‹#›</a:t>
            </a:fld>
            <a:endParaRPr lang="en-US"/>
          </a:p>
        </p:txBody>
      </p:sp>
      <p:pic>
        <p:nvPicPr>
          <p:cNvPr id="8" name="Picture 7" descr="A picture containing food&#10;&#10;Description automatically generated">
            <a:extLst>
              <a:ext uri="{FF2B5EF4-FFF2-40B4-BE49-F238E27FC236}">
                <a16:creationId xmlns:a16="http://schemas.microsoft.com/office/drawing/2014/main" id="{C30AFC61-666A-4D08-AE3C-1B79355EEE5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300905" y="6176962"/>
            <a:ext cx="760362" cy="681037"/>
          </a:xfrm>
          <a:prstGeom prst="rect">
            <a:avLst/>
          </a:prstGeom>
        </p:spPr>
      </p:pic>
    </p:spTree>
    <p:extLst>
      <p:ext uri="{BB962C8B-B14F-4D97-AF65-F5344CB8AC3E}">
        <p14:creationId xmlns:p14="http://schemas.microsoft.com/office/powerpoint/2010/main" val="4095702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21F54-45A7-436C-80E0-91459F5EB1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856C5C-9625-46C6-8DA5-CF58A2EE5F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9031E8-BC8F-4753-ADB3-A0C48167311C}"/>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5" name="Footer Placeholder 4">
            <a:extLst>
              <a:ext uri="{FF2B5EF4-FFF2-40B4-BE49-F238E27FC236}">
                <a16:creationId xmlns:a16="http://schemas.microsoft.com/office/drawing/2014/main" id="{2A239F8A-1350-48EF-BD37-666B5D1EF5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09524A-BFD0-4E76-8617-E50C51C351AA}"/>
              </a:ext>
            </a:extLst>
          </p:cNvPr>
          <p:cNvSpPr>
            <a:spLocks noGrp="1"/>
          </p:cNvSpPr>
          <p:nvPr>
            <p:ph type="sldNum" sz="quarter" idx="12"/>
          </p:nvPr>
        </p:nvSpPr>
        <p:spPr/>
        <p:txBody>
          <a:bodyPr/>
          <a:lstStyle/>
          <a:p>
            <a:fld id="{95C122ED-C147-4045-89CD-7A79E332317A}" type="slidenum">
              <a:rPr lang="en-US" smtClean="0"/>
              <a:t>‹#›</a:t>
            </a:fld>
            <a:endParaRPr lang="en-US"/>
          </a:p>
        </p:txBody>
      </p:sp>
    </p:spTree>
    <p:extLst>
      <p:ext uri="{BB962C8B-B14F-4D97-AF65-F5344CB8AC3E}">
        <p14:creationId xmlns:p14="http://schemas.microsoft.com/office/powerpoint/2010/main" val="1793456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2AE11-2AFB-47A4-890C-4991DBBD22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0517F6-26BF-477B-80F4-8E1AF66459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C706272-9F06-4612-8B6C-5BF50CEC5FE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41C4EC-9929-4DCE-8A0D-128E9BE0D96F}"/>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6" name="Footer Placeholder 5">
            <a:extLst>
              <a:ext uri="{FF2B5EF4-FFF2-40B4-BE49-F238E27FC236}">
                <a16:creationId xmlns:a16="http://schemas.microsoft.com/office/drawing/2014/main" id="{1CEDA14C-6B80-472E-AE8A-5D71B925C6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770449-5253-4B20-A1CC-AC3677333F40}"/>
              </a:ext>
            </a:extLst>
          </p:cNvPr>
          <p:cNvSpPr>
            <a:spLocks noGrp="1"/>
          </p:cNvSpPr>
          <p:nvPr>
            <p:ph type="sldNum" sz="quarter" idx="12"/>
          </p:nvPr>
        </p:nvSpPr>
        <p:spPr/>
        <p:txBody>
          <a:bodyPr/>
          <a:lstStyle/>
          <a:p>
            <a:fld id="{95C122ED-C147-4045-89CD-7A79E332317A}" type="slidenum">
              <a:rPr lang="en-US" smtClean="0"/>
              <a:t>‹#›</a:t>
            </a:fld>
            <a:endParaRPr lang="en-US"/>
          </a:p>
        </p:txBody>
      </p:sp>
    </p:spTree>
    <p:extLst>
      <p:ext uri="{BB962C8B-B14F-4D97-AF65-F5344CB8AC3E}">
        <p14:creationId xmlns:p14="http://schemas.microsoft.com/office/powerpoint/2010/main" val="1059888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D58E8-F72B-4C5B-B31E-C39070112F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EEA8A5-4B13-4A06-872D-F1A3232627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5C7779-F8D2-4F64-8095-FDFC56CDB0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13D80E-A482-4598-B0B0-6FEE61ED80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345DEA-EBE2-463A-92B3-1568092887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32383A-BEA2-439D-9016-2DE5062144BB}"/>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8" name="Footer Placeholder 7">
            <a:extLst>
              <a:ext uri="{FF2B5EF4-FFF2-40B4-BE49-F238E27FC236}">
                <a16:creationId xmlns:a16="http://schemas.microsoft.com/office/drawing/2014/main" id="{00DF060A-F869-4CFC-BEC9-436E45FDCE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F742A3-A4B8-4F34-A226-2F317C64C610}"/>
              </a:ext>
            </a:extLst>
          </p:cNvPr>
          <p:cNvSpPr>
            <a:spLocks noGrp="1"/>
          </p:cNvSpPr>
          <p:nvPr>
            <p:ph type="sldNum" sz="quarter" idx="12"/>
          </p:nvPr>
        </p:nvSpPr>
        <p:spPr/>
        <p:txBody>
          <a:bodyPr/>
          <a:lstStyle/>
          <a:p>
            <a:fld id="{95C122ED-C147-4045-89CD-7A79E332317A}" type="slidenum">
              <a:rPr lang="en-US" smtClean="0"/>
              <a:t>‹#›</a:t>
            </a:fld>
            <a:endParaRPr lang="en-US"/>
          </a:p>
        </p:txBody>
      </p:sp>
    </p:spTree>
    <p:extLst>
      <p:ext uri="{BB962C8B-B14F-4D97-AF65-F5344CB8AC3E}">
        <p14:creationId xmlns:p14="http://schemas.microsoft.com/office/powerpoint/2010/main" val="1742312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B7E50-68E4-4AEB-AD2D-D5ED555A31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AB69AFB-C8BF-4C66-A4EA-4147AED45409}"/>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4" name="Footer Placeholder 3">
            <a:extLst>
              <a:ext uri="{FF2B5EF4-FFF2-40B4-BE49-F238E27FC236}">
                <a16:creationId xmlns:a16="http://schemas.microsoft.com/office/drawing/2014/main" id="{5C105508-0742-43E9-BA29-7E405D3D41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3C142E-3D1A-427B-BA6B-7A453D4ED1FB}"/>
              </a:ext>
            </a:extLst>
          </p:cNvPr>
          <p:cNvSpPr>
            <a:spLocks noGrp="1"/>
          </p:cNvSpPr>
          <p:nvPr>
            <p:ph type="sldNum" sz="quarter" idx="12"/>
          </p:nvPr>
        </p:nvSpPr>
        <p:spPr/>
        <p:txBody>
          <a:bodyPr/>
          <a:lstStyle/>
          <a:p>
            <a:fld id="{95C122ED-C147-4045-89CD-7A79E332317A}" type="slidenum">
              <a:rPr lang="en-US" smtClean="0"/>
              <a:t>‹#›</a:t>
            </a:fld>
            <a:endParaRPr lang="en-US"/>
          </a:p>
        </p:txBody>
      </p:sp>
    </p:spTree>
    <p:extLst>
      <p:ext uri="{BB962C8B-B14F-4D97-AF65-F5344CB8AC3E}">
        <p14:creationId xmlns:p14="http://schemas.microsoft.com/office/powerpoint/2010/main" val="2716917065"/>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6004DB-86FF-4B67-B3C9-DC35E0ECD4E4}"/>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3" name="Footer Placeholder 2">
            <a:extLst>
              <a:ext uri="{FF2B5EF4-FFF2-40B4-BE49-F238E27FC236}">
                <a16:creationId xmlns:a16="http://schemas.microsoft.com/office/drawing/2014/main" id="{D86352AE-C1A3-4B2F-8F0B-8EABFF9C552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06BA80-BCAF-48E5-8D07-8A059E560390}"/>
              </a:ext>
            </a:extLst>
          </p:cNvPr>
          <p:cNvSpPr>
            <a:spLocks noGrp="1"/>
          </p:cNvSpPr>
          <p:nvPr>
            <p:ph type="sldNum" sz="quarter" idx="12"/>
          </p:nvPr>
        </p:nvSpPr>
        <p:spPr/>
        <p:txBody>
          <a:bodyPr/>
          <a:lstStyle/>
          <a:p>
            <a:fld id="{95C122ED-C147-4045-89CD-7A79E332317A}" type="slidenum">
              <a:rPr lang="en-US" smtClean="0"/>
              <a:t>‹#›</a:t>
            </a:fld>
            <a:endParaRPr lang="en-US"/>
          </a:p>
        </p:txBody>
      </p:sp>
    </p:spTree>
    <p:extLst>
      <p:ext uri="{BB962C8B-B14F-4D97-AF65-F5344CB8AC3E}">
        <p14:creationId xmlns:p14="http://schemas.microsoft.com/office/powerpoint/2010/main" val="3516406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7D035-D8A0-4FC2-8F79-526FBF59B4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87F7B67-0FB4-4620-BBDF-658857E7B5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0D8C51-DF6F-46A4-9232-C95714472E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4AC53C-DB51-4743-9D99-B8CD2B2524AF}"/>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6" name="Footer Placeholder 5">
            <a:extLst>
              <a:ext uri="{FF2B5EF4-FFF2-40B4-BE49-F238E27FC236}">
                <a16:creationId xmlns:a16="http://schemas.microsoft.com/office/drawing/2014/main" id="{864DBC3D-49AC-4011-B820-F3F7EA5185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9B0DDC-539E-4D00-84DA-89041EC64255}"/>
              </a:ext>
            </a:extLst>
          </p:cNvPr>
          <p:cNvSpPr>
            <a:spLocks noGrp="1"/>
          </p:cNvSpPr>
          <p:nvPr>
            <p:ph type="sldNum" sz="quarter" idx="12"/>
          </p:nvPr>
        </p:nvSpPr>
        <p:spPr/>
        <p:txBody>
          <a:bodyPr/>
          <a:lstStyle/>
          <a:p>
            <a:fld id="{95C122ED-C147-4045-89CD-7A79E332317A}" type="slidenum">
              <a:rPr lang="en-US" smtClean="0"/>
              <a:t>‹#›</a:t>
            </a:fld>
            <a:endParaRPr lang="en-US"/>
          </a:p>
        </p:txBody>
      </p:sp>
    </p:spTree>
    <p:extLst>
      <p:ext uri="{BB962C8B-B14F-4D97-AF65-F5344CB8AC3E}">
        <p14:creationId xmlns:p14="http://schemas.microsoft.com/office/powerpoint/2010/main" val="344479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DBBC2-B05A-46ED-A241-BA9E3E8802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B6BAD30-E81E-48D0-B564-9BBAA44091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80F4405-7CFA-4985-B5B7-6189705A0A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DC5395-E644-4646-8327-ED7327EE59E7}"/>
              </a:ext>
            </a:extLst>
          </p:cNvPr>
          <p:cNvSpPr>
            <a:spLocks noGrp="1"/>
          </p:cNvSpPr>
          <p:nvPr>
            <p:ph type="dt" sz="half" idx="10"/>
          </p:nvPr>
        </p:nvSpPr>
        <p:spPr/>
        <p:txBody>
          <a:bodyPr/>
          <a:lstStyle/>
          <a:p>
            <a:fld id="{5A11CC1C-E4D1-4E15-90A8-C95BF9B87F70}" type="datetimeFigureOut">
              <a:rPr lang="en-US" smtClean="0"/>
              <a:t>12/18/2025</a:t>
            </a:fld>
            <a:endParaRPr lang="en-US"/>
          </a:p>
        </p:txBody>
      </p:sp>
      <p:sp>
        <p:nvSpPr>
          <p:cNvPr id="6" name="Footer Placeholder 5">
            <a:extLst>
              <a:ext uri="{FF2B5EF4-FFF2-40B4-BE49-F238E27FC236}">
                <a16:creationId xmlns:a16="http://schemas.microsoft.com/office/drawing/2014/main" id="{870660FA-4807-411B-BA30-E201D82861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0283C1-EF9F-4823-A56C-8799FE4DC975}"/>
              </a:ext>
            </a:extLst>
          </p:cNvPr>
          <p:cNvSpPr>
            <a:spLocks noGrp="1"/>
          </p:cNvSpPr>
          <p:nvPr>
            <p:ph type="sldNum" sz="quarter" idx="12"/>
          </p:nvPr>
        </p:nvSpPr>
        <p:spPr/>
        <p:txBody>
          <a:bodyPr/>
          <a:lstStyle/>
          <a:p>
            <a:fld id="{95C122ED-C147-4045-89CD-7A79E332317A}" type="slidenum">
              <a:rPr lang="en-US" smtClean="0"/>
              <a:t>‹#›</a:t>
            </a:fld>
            <a:endParaRPr lang="en-US"/>
          </a:p>
        </p:txBody>
      </p:sp>
    </p:spTree>
    <p:extLst>
      <p:ext uri="{BB962C8B-B14F-4D97-AF65-F5344CB8AC3E}">
        <p14:creationId xmlns:p14="http://schemas.microsoft.com/office/powerpoint/2010/main" val="1984709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7978F9-BCFE-4189-A0A8-446CC99C09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51A654-BA2D-4FB0-851C-76683F8C5A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05C5A9-AB1C-4D1E-873E-AB223D54F2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11CC1C-E4D1-4E15-90A8-C95BF9B87F70}" type="datetimeFigureOut">
              <a:rPr lang="en-US" smtClean="0"/>
              <a:t>12/18/2025</a:t>
            </a:fld>
            <a:endParaRPr lang="en-US"/>
          </a:p>
        </p:txBody>
      </p:sp>
      <p:sp>
        <p:nvSpPr>
          <p:cNvPr id="5" name="Footer Placeholder 4">
            <a:extLst>
              <a:ext uri="{FF2B5EF4-FFF2-40B4-BE49-F238E27FC236}">
                <a16:creationId xmlns:a16="http://schemas.microsoft.com/office/drawing/2014/main" id="{1BA9A757-4B5D-46F4-872F-32AE4B103C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DCCE750-2D47-4D77-93E0-297723B38C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C122ED-C147-4045-89CD-7A79E332317A}" type="slidenum">
              <a:rPr lang="en-US" smtClean="0"/>
              <a:t>‹#›</a:t>
            </a:fld>
            <a:endParaRPr lang="en-US"/>
          </a:p>
        </p:txBody>
      </p:sp>
      <p:pic>
        <p:nvPicPr>
          <p:cNvPr id="8" name="Picture 7">
            <a:extLst>
              <a:ext uri="{FF2B5EF4-FFF2-40B4-BE49-F238E27FC236}">
                <a16:creationId xmlns:a16="http://schemas.microsoft.com/office/drawing/2014/main" id="{09F43C55-1C86-4C11-A83E-15C62D474657}"/>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6056"/>
            <a:ext cx="12192000" cy="298450"/>
          </a:xfrm>
          <a:prstGeom prst="rect">
            <a:avLst/>
          </a:prstGeom>
        </p:spPr>
      </p:pic>
    </p:spTree>
    <p:extLst>
      <p:ext uri="{BB962C8B-B14F-4D97-AF65-F5344CB8AC3E}">
        <p14:creationId xmlns:p14="http://schemas.microsoft.com/office/powerpoint/2010/main" val="41997955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D9CD8-14E7-4A95-99DB-B02DBD937ACA}"/>
              </a:ext>
            </a:extLst>
          </p:cNvPr>
          <p:cNvSpPr>
            <a:spLocks noGrp="1"/>
          </p:cNvSpPr>
          <p:nvPr>
            <p:ph type="ctrTitle"/>
          </p:nvPr>
        </p:nvSpPr>
        <p:spPr>
          <a:xfrm>
            <a:off x="1524000" y="368384"/>
            <a:ext cx="9144000" cy="2387600"/>
          </a:xfrm>
        </p:spPr>
        <p:txBody>
          <a:bodyPr/>
          <a:lstStyle/>
          <a:p>
            <a:r>
              <a:rPr lang="en-US" dirty="0">
                <a:solidFill>
                  <a:srgbClr val="002060"/>
                </a:solidFill>
                <a:ea typeface="Calibri Light"/>
                <a:cs typeface="Calibri Light"/>
              </a:rPr>
              <a:t>Keli Kemeh</a:t>
            </a:r>
          </a:p>
        </p:txBody>
      </p:sp>
      <p:sp>
        <p:nvSpPr>
          <p:cNvPr id="3" name="Subtitle 2">
            <a:extLst>
              <a:ext uri="{FF2B5EF4-FFF2-40B4-BE49-F238E27FC236}">
                <a16:creationId xmlns:a16="http://schemas.microsoft.com/office/drawing/2014/main" id="{ED535F16-4A24-4AED-8DB2-DAA4BCFBE2CF}"/>
              </a:ext>
            </a:extLst>
          </p:cNvPr>
          <p:cNvSpPr>
            <a:spLocks noGrp="1"/>
          </p:cNvSpPr>
          <p:nvPr>
            <p:ph type="subTitle" idx="1"/>
          </p:nvPr>
        </p:nvSpPr>
        <p:spPr/>
        <p:txBody>
          <a:bodyPr vert="horz" lIns="91440" tIns="45720" rIns="91440" bIns="45720" rtlCol="0" anchor="t">
            <a:normAutofit/>
          </a:bodyPr>
          <a:lstStyle/>
          <a:p>
            <a:r>
              <a:rPr lang="en-US"/>
              <a:t>Web Tech Fall 2025 Final Exams</a:t>
            </a:r>
          </a:p>
        </p:txBody>
      </p:sp>
    </p:spTree>
    <p:extLst>
      <p:ext uri="{BB962C8B-B14F-4D97-AF65-F5344CB8AC3E}">
        <p14:creationId xmlns:p14="http://schemas.microsoft.com/office/powerpoint/2010/main" val="1741095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F5CAFA-01D7-4C9A-B6E2-3E744EA7D38B}"/>
              </a:ext>
            </a:extLst>
          </p:cNvPr>
          <p:cNvSpPr>
            <a:spLocks noGrp="1"/>
          </p:cNvSpPr>
          <p:nvPr>
            <p:ph type="title"/>
          </p:nvPr>
        </p:nvSpPr>
        <p:spPr>
          <a:xfrm>
            <a:off x="831850" y="1709738"/>
            <a:ext cx="10515600" cy="2852737"/>
          </a:xfrm>
        </p:spPr>
        <p:txBody>
          <a:bodyPr anchor="b">
            <a:normAutofit/>
          </a:bodyPr>
          <a:lstStyle/>
          <a:p>
            <a:br>
              <a:rPr lang="en-US" sz="4200" i="1">
                <a:effectLst/>
              </a:rPr>
            </a:br>
            <a:endParaRPr lang="en-US" sz="4200"/>
          </a:p>
        </p:txBody>
      </p:sp>
      <p:sp>
        <p:nvSpPr>
          <p:cNvPr id="9" name="Text Placeholder 2">
            <a:extLst>
              <a:ext uri="{FF2B5EF4-FFF2-40B4-BE49-F238E27FC236}">
                <a16:creationId xmlns:a16="http://schemas.microsoft.com/office/drawing/2014/main" id="{E8ED7AE9-F1AD-4DAF-AD81-ED38A088D24C}"/>
              </a:ext>
            </a:extLst>
          </p:cNvPr>
          <p:cNvSpPr>
            <a:spLocks noGrp="1"/>
          </p:cNvSpPr>
          <p:nvPr>
            <p:ph type="body" idx="1"/>
          </p:nvPr>
        </p:nvSpPr>
        <p:spPr>
          <a:xfrm>
            <a:off x="831850" y="461963"/>
            <a:ext cx="10515600" cy="5627687"/>
          </a:xfrm>
        </p:spPr>
        <p:txBody>
          <a:bodyPr vert="horz" lIns="91440" tIns="45720" rIns="91440" bIns="45720" rtlCol="0" anchor="t">
            <a:normAutofit lnSpcReduction="10000"/>
          </a:bodyPr>
          <a:lstStyle/>
          <a:p>
            <a:r>
              <a:rPr lang="en-US" dirty="0">
                <a:latin typeface="Baskerville Old Face"/>
                <a:ea typeface="Calibri"/>
                <a:cs typeface="Calibri"/>
              </a:rPr>
              <a:t>                                                    </a:t>
            </a:r>
            <a:r>
              <a:rPr lang="en-US" sz="4000" b="1" i="1" u="sng" dirty="0">
                <a:solidFill>
                  <a:schemeClr val="tx1">
                    <a:lumMod val="95000"/>
                    <a:lumOff val="5000"/>
                  </a:schemeClr>
                </a:solidFill>
                <a:latin typeface="Baskerville Old Face"/>
                <a:ea typeface="Calibri"/>
                <a:cs typeface="Calibri"/>
              </a:rPr>
              <a:t>Project Description</a:t>
            </a:r>
          </a:p>
          <a:p>
            <a:endParaRPr lang="en-US" dirty="0">
              <a:solidFill>
                <a:schemeClr val="tx1">
                  <a:lumMod val="95000"/>
                  <a:lumOff val="5000"/>
                </a:schemeClr>
              </a:solidFill>
              <a:ea typeface="Calibri"/>
              <a:cs typeface="Calibri"/>
            </a:endParaRPr>
          </a:p>
          <a:p>
            <a:endParaRPr lang="en-US" dirty="0">
              <a:solidFill>
                <a:schemeClr val="tx1">
                  <a:lumMod val="95000"/>
                  <a:lumOff val="5000"/>
                </a:schemeClr>
              </a:solidFill>
              <a:ea typeface="+mn-lt"/>
              <a:cs typeface="+mn-lt"/>
            </a:endParaRPr>
          </a:p>
          <a:p>
            <a:pPr algn="ctr"/>
            <a:r>
              <a:rPr lang="en-US" sz="3200" dirty="0">
                <a:solidFill>
                  <a:schemeClr val="tx1"/>
                </a:solidFill>
              </a:rPr>
              <a:t>"I am developing an interactive, web-based inventory management system called </a:t>
            </a:r>
            <a:r>
              <a:rPr lang="en-US" sz="3200" b="1" dirty="0">
                <a:solidFill>
                  <a:schemeClr val="tx1"/>
                </a:solidFill>
              </a:rPr>
              <a:t>Mecha-Lab Manager</a:t>
            </a:r>
            <a:r>
              <a:rPr lang="en-US" sz="3200" dirty="0">
                <a:solidFill>
                  <a:schemeClr val="tx1"/>
                </a:solidFill>
              </a:rPr>
              <a:t>. This platform helps the Ashesi Engineering Department track common, inexpensive (and expensive) hardware components (such as Arduinos, sensors, and motors). It solves the problem of lost equipment and inefficient manual tracking by providing a digital dashboard where Lab Administrators can manage inventory, and Students can view equipment availability in real-time (and even request it as well…)."</a:t>
            </a:r>
            <a:endParaRPr lang="en-US" sz="3200" dirty="0">
              <a:solidFill>
                <a:schemeClr val="tx1"/>
              </a:solidFill>
              <a:ea typeface="+mn-lt"/>
              <a:cs typeface="+mn-lt"/>
            </a:endParaRPr>
          </a:p>
          <a:p>
            <a:endParaRPr lang="en-US" sz="1200" dirty="0">
              <a:solidFill>
                <a:srgbClr val="F9FAFB"/>
              </a:solidFill>
              <a:highlight>
                <a:srgbClr val="151517"/>
              </a:highlight>
              <a:ea typeface="Calibri"/>
              <a:cs typeface="Calibri"/>
            </a:endParaRPr>
          </a:p>
        </p:txBody>
      </p:sp>
    </p:spTree>
    <p:extLst>
      <p:ext uri="{BB962C8B-B14F-4D97-AF65-F5344CB8AC3E}">
        <p14:creationId xmlns:p14="http://schemas.microsoft.com/office/powerpoint/2010/main" val="2238724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holding a barcode scanner&#10;&#10;AI-generated content may be incorrect.">
            <a:extLst>
              <a:ext uri="{FF2B5EF4-FFF2-40B4-BE49-F238E27FC236}">
                <a16:creationId xmlns:a16="http://schemas.microsoft.com/office/drawing/2014/main" id="{8A80A03B-CCB6-AFA5-8437-E9B3E4816F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1780" y="319064"/>
            <a:ext cx="5907051" cy="3222028"/>
          </a:xfrm>
          <a:prstGeom prst="rect">
            <a:avLst/>
          </a:prstGeom>
        </p:spPr>
      </p:pic>
      <p:pic>
        <p:nvPicPr>
          <p:cNvPr id="9" name="Picture 8" descr="A person sitting in a chair using a computer&#10;&#10;AI-generated content may be incorrect.">
            <a:extLst>
              <a:ext uri="{FF2B5EF4-FFF2-40B4-BE49-F238E27FC236}">
                <a16:creationId xmlns:a16="http://schemas.microsoft.com/office/drawing/2014/main" id="{6C2A58B3-2CA5-D6C5-E38A-9606BDFCB7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81780" y="3591120"/>
            <a:ext cx="5907053" cy="3222028"/>
          </a:xfrm>
          <a:prstGeom prst="rect">
            <a:avLst/>
          </a:prstGeom>
        </p:spPr>
      </p:pic>
      <p:sp>
        <p:nvSpPr>
          <p:cNvPr id="10" name="TextBox 9">
            <a:extLst>
              <a:ext uri="{FF2B5EF4-FFF2-40B4-BE49-F238E27FC236}">
                <a16:creationId xmlns:a16="http://schemas.microsoft.com/office/drawing/2014/main" id="{53C04B6B-7F73-7C00-2CCC-EB05D010B44F}"/>
              </a:ext>
            </a:extLst>
          </p:cNvPr>
          <p:cNvSpPr txBox="1"/>
          <p:nvPr/>
        </p:nvSpPr>
        <p:spPr>
          <a:xfrm>
            <a:off x="757173" y="1745412"/>
            <a:ext cx="1103187" cy="369332"/>
          </a:xfrm>
          <a:prstGeom prst="rect">
            <a:avLst/>
          </a:prstGeom>
          <a:noFill/>
        </p:spPr>
        <p:txBody>
          <a:bodyPr wrap="none" rtlCol="0">
            <a:spAutoFit/>
          </a:bodyPr>
          <a:lstStyle/>
          <a:p>
            <a:r>
              <a:rPr lang="en-GB" dirty="0"/>
              <a:t>ADMIN -&gt;</a:t>
            </a:r>
            <a:endParaRPr lang="en-GH" dirty="0"/>
          </a:p>
        </p:txBody>
      </p:sp>
      <p:sp>
        <p:nvSpPr>
          <p:cNvPr id="11" name="TextBox 10">
            <a:extLst>
              <a:ext uri="{FF2B5EF4-FFF2-40B4-BE49-F238E27FC236}">
                <a16:creationId xmlns:a16="http://schemas.microsoft.com/office/drawing/2014/main" id="{6B71656A-BE61-D9E5-6CA3-17285011BA9D}"/>
              </a:ext>
            </a:extLst>
          </p:cNvPr>
          <p:cNvSpPr txBox="1"/>
          <p:nvPr/>
        </p:nvSpPr>
        <p:spPr>
          <a:xfrm>
            <a:off x="10273554" y="5017468"/>
            <a:ext cx="1214884" cy="369332"/>
          </a:xfrm>
          <a:prstGeom prst="rect">
            <a:avLst/>
          </a:prstGeom>
          <a:noFill/>
        </p:spPr>
        <p:txBody>
          <a:bodyPr wrap="none" rtlCol="0">
            <a:spAutoFit/>
          </a:bodyPr>
          <a:lstStyle/>
          <a:p>
            <a:r>
              <a:rPr lang="en-GB" dirty="0"/>
              <a:t> &lt;- Student</a:t>
            </a:r>
            <a:endParaRPr lang="en-GH" dirty="0"/>
          </a:p>
        </p:txBody>
      </p:sp>
    </p:spTree>
    <p:extLst>
      <p:ext uri="{BB962C8B-B14F-4D97-AF65-F5344CB8AC3E}">
        <p14:creationId xmlns:p14="http://schemas.microsoft.com/office/powerpoint/2010/main" val="408816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23;p26">
            <a:extLst>
              <a:ext uri="{FF2B5EF4-FFF2-40B4-BE49-F238E27FC236}">
                <a16:creationId xmlns:a16="http://schemas.microsoft.com/office/drawing/2014/main" id="{57EC8ECB-684B-4A65-B563-F2A77E7CD0CA}"/>
              </a:ext>
            </a:extLst>
          </p:cNvPr>
          <p:cNvSpPr/>
          <p:nvPr/>
        </p:nvSpPr>
        <p:spPr>
          <a:xfrm>
            <a:off x="5411261" y="4159075"/>
            <a:ext cx="3439727" cy="2564451"/>
          </a:xfrm>
          <a:prstGeom prst="rect">
            <a:avLst/>
          </a:prstGeom>
          <a:no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124;p26">
            <a:extLst>
              <a:ext uri="{FF2B5EF4-FFF2-40B4-BE49-F238E27FC236}">
                <a16:creationId xmlns:a16="http://schemas.microsoft.com/office/drawing/2014/main" id="{45854F39-C3A4-489F-B694-859EFBCDAE4E}"/>
              </a:ext>
            </a:extLst>
          </p:cNvPr>
          <p:cNvSpPr txBox="1"/>
          <p:nvPr/>
        </p:nvSpPr>
        <p:spPr>
          <a:xfrm>
            <a:off x="5441674" y="4227930"/>
            <a:ext cx="3378900" cy="1561500"/>
          </a:xfrm>
          <a:prstGeom prst="rect">
            <a:avLst/>
          </a:prstGeom>
          <a:solidFill>
            <a:schemeClr val="lt1">
              <a:alpha val="7176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dirty="0">
                <a:solidFill>
                  <a:schemeClr val="dk1"/>
                </a:solidFill>
                <a:latin typeface="Calibri"/>
                <a:ea typeface="Calibri"/>
                <a:cs typeface="Calibri"/>
                <a:sym typeface="Calibri"/>
              </a:rPr>
              <a:t>PAYOFF:</a:t>
            </a:r>
          </a:p>
          <a:p>
            <a:pPr marL="0" marR="0" lvl="0" indent="0" algn="l" rtl="0">
              <a:spcBef>
                <a:spcPts val="0"/>
              </a:spcBef>
              <a:spcAft>
                <a:spcPts val="0"/>
              </a:spcAft>
              <a:buNone/>
            </a:pPr>
            <a:endParaRPr lang="en-US" sz="1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ea typeface="Calibri"/>
                <a:cs typeface="Calibri"/>
                <a:sym typeface="Calibri"/>
              </a:rPr>
              <a:t> The Real-Time Availability Dashboard… The screen displays a live, </a:t>
            </a:r>
            <a:r>
              <a:rPr lang="en-US" sz="1200" dirty="0" err="1">
                <a:solidFill>
                  <a:schemeClr val="dk1"/>
                </a:solidFill>
                <a:latin typeface="Calibri"/>
                <a:ea typeface="Calibri"/>
                <a:cs typeface="Calibri"/>
                <a:sym typeface="Calibri"/>
              </a:rPr>
              <a:t>colour</a:t>
            </a:r>
            <a:r>
              <a:rPr lang="en-US" sz="1200" dirty="0">
                <a:solidFill>
                  <a:schemeClr val="dk1"/>
                </a:solidFill>
                <a:latin typeface="Calibri"/>
                <a:ea typeface="Calibri"/>
                <a:cs typeface="Calibri"/>
                <a:sym typeface="Calibri"/>
              </a:rPr>
              <a:t>-coded inventory table accessible from anywhere…</a:t>
            </a:r>
          </a:p>
          <a:p>
            <a:pPr marL="0" marR="0" lvl="0" indent="0" algn="l" rtl="0">
              <a:spcBef>
                <a:spcPts val="0"/>
              </a:spcBef>
              <a:spcAft>
                <a:spcPts val="0"/>
              </a:spcAft>
              <a:buNone/>
            </a:pPr>
            <a:r>
              <a:rPr lang="en-US" sz="1200" dirty="0">
                <a:solidFill>
                  <a:schemeClr val="dk1"/>
                </a:solidFill>
                <a:latin typeface="Calibri"/>
                <a:ea typeface="Calibri"/>
                <a:cs typeface="Calibri"/>
                <a:sym typeface="Calibri"/>
              </a:rPr>
              <a:t>What it shows: A clean list of components (e.g., Arduino, Sensors) with their current status ("Available" vs. "Borrowed") and exact stock counts. The Value: Students can instantly see if the parts they need are in stock before leaving their dorms, and Admins can view analytics cards to see total assets at a glance!</a:t>
            </a:r>
          </a:p>
          <a:p>
            <a:pPr marL="0" marR="0" lvl="0" indent="0" algn="l" rtl="0">
              <a:spcBef>
                <a:spcPts val="0"/>
              </a:spcBef>
              <a:spcAft>
                <a:spcPts val="0"/>
              </a:spcAft>
              <a:buNone/>
            </a:pPr>
            <a:endParaRPr sz="1200" dirty="0">
              <a:solidFill>
                <a:schemeClr val="dk1"/>
              </a:solidFill>
              <a:latin typeface="Calibri"/>
              <a:ea typeface="Calibri"/>
              <a:cs typeface="Calibri"/>
              <a:sym typeface="Calibri"/>
            </a:endParaRPr>
          </a:p>
        </p:txBody>
      </p:sp>
      <p:sp>
        <p:nvSpPr>
          <p:cNvPr id="9" name="Google Shape;125;p26">
            <a:extLst>
              <a:ext uri="{FF2B5EF4-FFF2-40B4-BE49-F238E27FC236}">
                <a16:creationId xmlns:a16="http://schemas.microsoft.com/office/drawing/2014/main" id="{2EB20A92-289A-4F1B-83EA-557EBD087A84}"/>
              </a:ext>
            </a:extLst>
          </p:cNvPr>
          <p:cNvSpPr/>
          <p:nvPr/>
        </p:nvSpPr>
        <p:spPr>
          <a:xfrm>
            <a:off x="621045" y="3664629"/>
            <a:ext cx="2246700" cy="3058900"/>
          </a:xfrm>
          <a:prstGeom prst="rect">
            <a:avLst/>
          </a:prstGeom>
          <a:no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 name="Google Shape;126;p26">
            <a:extLst>
              <a:ext uri="{FF2B5EF4-FFF2-40B4-BE49-F238E27FC236}">
                <a16:creationId xmlns:a16="http://schemas.microsoft.com/office/drawing/2014/main" id="{B6422191-D8D6-4EF8-AD22-99BAE3525359}"/>
              </a:ext>
            </a:extLst>
          </p:cNvPr>
          <p:cNvSpPr/>
          <p:nvPr/>
        </p:nvSpPr>
        <p:spPr>
          <a:xfrm>
            <a:off x="2960104" y="3664628"/>
            <a:ext cx="2340407" cy="3058899"/>
          </a:xfrm>
          <a:prstGeom prst="rect">
            <a:avLst/>
          </a:prstGeom>
          <a:no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 name="Google Shape;127;p26">
            <a:extLst>
              <a:ext uri="{FF2B5EF4-FFF2-40B4-BE49-F238E27FC236}">
                <a16:creationId xmlns:a16="http://schemas.microsoft.com/office/drawing/2014/main" id="{ECAEDEC5-3BA7-4814-897E-199FE3D53B02}"/>
              </a:ext>
            </a:extLst>
          </p:cNvPr>
          <p:cNvSpPr/>
          <p:nvPr/>
        </p:nvSpPr>
        <p:spPr>
          <a:xfrm>
            <a:off x="8875949" y="4159074"/>
            <a:ext cx="3094001" cy="2564451"/>
          </a:xfrm>
          <a:prstGeom prst="rect">
            <a:avLst/>
          </a:prstGeom>
          <a:no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 name="Google Shape;128;p26">
            <a:extLst>
              <a:ext uri="{FF2B5EF4-FFF2-40B4-BE49-F238E27FC236}">
                <a16:creationId xmlns:a16="http://schemas.microsoft.com/office/drawing/2014/main" id="{B0376552-4BDD-431F-A63E-87A711EAE56C}"/>
              </a:ext>
            </a:extLst>
          </p:cNvPr>
          <p:cNvSpPr txBox="1">
            <a:spLocks/>
          </p:cNvSpPr>
          <p:nvPr/>
        </p:nvSpPr>
        <p:spPr>
          <a:xfrm>
            <a:off x="45513" y="230462"/>
            <a:ext cx="11360150" cy="852488"/>
          </a:xfrm>
          <a:prstGeom prst="rect">
            <a:avLst/>
          </a:prstGeom>
          <a:noFill/>
          <a:ln>
            <a:noFill/>
          </a:ln>
        </p:spPr>
        <p:txBody>
          <a:bodyPr spcFirstLastPara="1" vert="horz" wrap="square" lIns="91425" tIns="45700" rIns="91425" bIns="45700"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chemeClr val="dk1"/>
              </a:buClr>
              <a:buSzPts val="4400"/>
              <a:buFont typeface="Calibri"/>
              <a:buNone/>
            </a:pPr>
            <a:r>
              <a:rPr lang="en-US" dirty="0">
                <a:solidFill>
                  <a:schemeClr val="dk1"/>
                </a:solidFill>
                <a:latin typeface="Calibri"/>
                <a:ea typeface="Calibri"/>
                <a:cs typeface="Calibri"/>
                <a:sym typeface="Calibri"/>
              </a:rPr>
              <a:t>Project Title</a:t>
            </a:r>
          </a:p>
        </p:txBody>
      </p:sp>
      <p:sp>
        <p:nvSpPr>
          <p:cNvPr id="17" name="Google Shape;129;p26">
            <a:extLst>
              <a:ext uri="{FF2B5EF4-FFF2-40B4-BE49-F238E27FC236}">
                <a16:creationId xmlns:a16="http://schemas.microsoft.com/office/drawing/2014/main" id="{70D74D4C-F466-4D68-B611-FB3F56811959}"/>
              </a:ext>
            </a:extLst>
          </p:cNvPr>
          <p:cNvSpPr/>
          <p:nvPr/>
        </p:nvSpPr>
        <p:spPr>
          <a:xfrm>
            <a:off x="613945" y="1082950"/>
            <a:ext cx="2246700" cy="2351400"/>
          </a:xfrm>
          <a:prstGeom prst="roundRect">
            <a:avLst>
              <a:gd name="adj" fmla="val 16667"/>
            </a:avLst>
          </a:prstGeom>
          <a:noFill/>
          <a:ln w="28575"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ddd</a:t>
            </a:r>
            <a:endParaRPr sz="1800" b="0" i="0" u="none" strike="noStrike" cap="none">
              <a:solidFill>
                <a:schemeClr val="lt1"/>
              </a:solidFill>
              <a:latin typeface="Calibri"/>
              <a:ea typeface="Calibri"/>
              <a:cs typeface="Calibri"/>
              <a:sym typeface="Calibri"/>
            </a:endParaRPr>
          </a:p>
        </p:txBody>
      </p:sp>
      <p:sp>
        <p:nvSpPr>
          <p:cNvPr id="19" name="Google Shape;130;p26">
            <a:extLst>
              <a:ext uri="{FF2B5EF4-FFF2-40B4-BE49-F238E27FC236}">
                <a16:creationId xmlns:a16="http://schemas.microsoft.com/office/drawing/2014/main" id="{89D1F58D-E1F6-4C92-A957-8FDF219B4EC6}"/>
              </a:ext>
            </a:extLst>
          </p:cNvPr>
          <p:cNvSpPr/>
          <p:nvPr/>
        </p:nvSpPr>
        <p:spPr>
          <a:xfrm>
            <a:off x="5342700" y="836025"/>
            <a:ext cx="3378900" cy="3184500"/>
          </a:xfrm>
          <a:prstGeom prst="roundRect">
            <a:avLst>
              <a:gd name="adj" fmla="val 16667"/>
            </a:avLst>
          </a:prstGeom>
          <a:noFill/>
          <a:ln w="28575"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1" name="Google Shape;131;p26">
            <a:extLst>
              <a:ext uri="{FF2B5EF4-FFF2-40B4-BE49-F238E27FC236}">
                <a16:creationId xmlns:a16="http://schemas.microsoft.com/office/drawing/2014/main" id="{72D1F283-2A04-4B78-8A09-3A40D4BBD068}"/>
              </a:ext>
            </a:extLst>
          </p:cNvPr>
          <p:cNvSpPr/>
          <p:nvPr/>
        </p:nvSpPr>
        <p:spPr>
          <a:xfrm>
            <a:off x="2978320" y="1082950"/>
            <a:ext cx="2246700" cy="2351400"/>
          </a:xfrm>
          <a:prstGeom prst="roundRect">
            <a:avLst>
              <a:gd name="adj" fmla="val 16667"/>
            </a:avLst>
          </a:prstGeom>
          <a:noFill/>
          <a:ln w="28575"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 name="Google Shape;132;p26">
            <a:extLst>
              <a:ext uri="{FF2B5EF4-FFF2-40B4-BE49-F238E27FC236}">
                <a16:creationId xmlns:a16="http://schemas.microsoft.com/office/drawing/2014/main" id="{362BD806-9FF3-4E4F-99B8-E69451D993A2}"/>
              </a:ext>
            </a:extLst>
          </p:cNvPr>
          <p:cNvSpPr/>
          <p:nvPr/>
        </p:nvSpPr>
        <p:spPr>
          <a:xfrm>
            <a:off x="8839280" y="1663433"/>
            <a:ext cx="3130670" cy="2372400"/>
          </a:xfrm>
          <a:prstGeom prst="roundRect">
            <a:avLst>
              <a:gd name="adj" fmla="val 16667"/>
            </a:avLst>
          </a:prstGeom>
          <a:noFill/>
          <a:ln w="28575"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5" name="Google Shape;133;p26">
            <a:extLst>
              <a:ext uri="{FF2B5EF4-FFF2-40B4-BE49-F238E27FC236}">
                <a16:creationId xmlns:a16="http://schemas.microsoft.com/office/drawing/2014/main" id="{3F4E89E7-ABA2-466A-B1F8-0CA4BEBEDA3D}"/>
              </a:ext>
            </a:extLst>
          </p:cNvPr>
          <p:cNvSpPr txBox="1"/>
          <p:nvPr/>
        </p:nvSpPr>
        <p:spPr>
          <a:xfrm>
            <a:off x="613945" y="3646833"/>
            <a:ext cx="2143800" cy="1259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PERSONA</a:t>
            </a:r>
            <a:r>
              <a:rPr lang="en-US" sz="1200" dirty="0">
                <a:solidFill>
                  <a:schemeClr val="dk1"/>
                </a:solidFill>
                <a:latin typeface="Calibri"/>
                <a:ea typeface="Calibri"/>
                <a:cs typeface="Calibri"/>
                <a:sym typeface="Calibri"/>
              </a:rPr>
              <a:t>(s):</a:t>
            </a:r>
          </a:p>
          <a:p>
            <a:r>
              <a:rPr lang="en-US" sz="1200" b="1" dirty="0">
                <a:solidFill>
                  <a:schemeClr val="dk1"/>
                </a:solidFill>
                <a:ea typeface="Calibri"/>
                <a:cs typeface="Calibri"/>
              </a:rPr>
              <a:t>Persona X (The Administrator): “</a:t>
            </a:r>
            <a:r>
              <a:rPr lang="en-US" sz="1200" b="1" dirty="0" err="1">
                <a:solidFill>
                  <a:schemeClr val="dk1"/>
                </a:solidFill>
                <a:ea typeface="Calibri"/>
                <a:cs typeface="Calibri"/>
              </a:rPr>
              <a:t>Mr</a:t>
            </a:r>
            <a:r>
              <a:rPr lang="en-US" sz="1200" b="1" dirty="0">
                <a:solidFill>
                  <a:schemeClr val="dk1"/>
                </a:solidFill>
                <a:ea typeface="Calibri"/>
                <a:cs typeface="Calibri"/>
              </a:rPr>
              <a:t> Lockman Tinubu." He needs a way to quickly add new components to the system and see who has borrowed what without checking a paper logbook.</a:t>
            </a:r>
          </a:p>
          <a:p>
            <a:endParaRPr lang="en-US" sz="1200" b="1" dirty="0">
              <a:solidFill>
                <a:schemeClr val="dk1"/>
              </a:solidFill>
              <a:ea typeface="Calibri"/>
              <a:cs typeface="Calibri"/>
            </a:endParaRPr>
          </a:p>
          <a:p>
            <a:r>
              <a:rPr lang="en-US" sz="1200" b="1" dirty="0"/>
              <a:t>Persona K (The Student):</a:t>
            </a:r>
            <a:r>
              <a:rPr lang="en-US" sz="1200" dirty="0"/>
              <a:t> "Keli, 2nd Year CS." He needs to know if a DHT11 Sensor is available before walking all the way to the lab. He also wants to be able to request available </a:t>
            </a:r>
            <a:r>
              <a:rPr lang="en-GB" sz="1200" dirty="0"/>
              <a:t>components…</a:t>
            </a:r>
            <a:endParaRPr lang="en-US" sz="1200" dirty="0">
              <a:solidFill>
                <a:schemeClr val="dk1"/>
              </a:solidFill>
              <a:ea typeface="+mn-lt"/>
              <a:cs typeface="+mn-lt"/>
            </a:endParaRPr>
          </a:p>
          <a:p>
            <a:endParaRPr lang="en-US" sz="1200" b="1" dirty="0">
              <a:solidFill>
                <a:srgbClr val="F9FAFB"/>
              </a:solidFill>
              <a:highlight>
                <a:srgbClr val="151517"/>
              </a:highlight>
              <a:ea typeface="Calibri"/>
              <a:cs typeface="Calibri"/>
            </a:endParaRPr>
          </a:p>
          <a:p>
            <a:endParaRPr lang="en-US" sz="1200" b="1" dirty="0">
              <a:solidFill>
                <a:schemeClr val="dk1"/>
              </a:solidFill>
              <a:ea typeface="Calibri"/>
              <a:cs typeface="Calibri"/>
            </a:endParaRPr>
          </a:p>
          <a:p>
            <a:pPr marL="0" marR="0" lvl="0" indent="0" algn="l" rtl="0">
              <a:spcBef>
                <a:spcPts val="0"/>
              </a:spcBef>
              <a:spcAft>
                <a:spcPts val="0"/>
              </a:spcAft>
              <a:buNone/>
            </a:pPr>
            <a:endParaRPr lang="en-US" sz="12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ea typeface="Calibri"/>
                <a:cs typeface="Calibri"/>
                <a:sym typeface="Calibri"/>
              </a:rPr>
              <a:t> </a:t>
            </a:r>
            <a:endParaRPr sz="1200" i="1" dirty="0">
              <a:solidFill>
                <a:schemeClr val="dk1"/>
              </a:solidFill>
              <a:latin typeface="Calibri"/>
              <a:ea typeface="Calibri"/>
              <a:cs typeface="Calibri"/>
              <a:sym typeface="Calibri"/>
            </a:endParaRPr>
          </a:p>
        </p:txBody>
      </p:sp>
      <p:sp>
        <p:nvSpPr>
          <p:cNvPr id="27" name="Google Shape;134;p26">
            <a:extLst>
              <a:ext uri="{FF2B5EF4-FFF2-40B4-BE49-F238E27FC236}">
                <a16:creationId xmlns:a16="http://schemas.microsoft.com/office/drawing/2014/main" id="{7FCFFFAA-E5F2-46D8-8DAA-857512D7D290}"/>
              </a:ext>
            </a:extLst>
          </p:cNvPr>
          <p:cNvSpPr txBox="1"/>
          <p:nvPr/>
        </p:nvSpPr>
        <p:spPr>
          <a:xfrm>
            <a:off x="2969151" y="3612905"/>
            <a:ext cx="2287761" cy="301463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dirty="0">
                <a:solidFill>
                  <a:schemeClr val="dk1"/>
                </a:solidFill>
                <a:latin typeface="Calibri"/>
                <a:ea typeface="Calibri"/>
                <a:cs typeface="Calibri"/>
                <a:sym typeface="Calibri"/>
              </a:rPr>
              <a:t>PROBLEM:</a:t>
            </a:r>
            <a:endParaRPr lang="en-US" sz="1200" i="1"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dirty="0">
                <a:solidFill>
                  <a:schemeClr val="dk1"/>
                </a:solidFill>
                <a:latin typeface="Calibri"/>
                <a:ea typeface="Calibri"/>
                <a:cs typeface="Calibri"/>
                <a:sym typeface="Calibri"/>
              </a:rPr>
              <a:t>Currently, the lab relies on physical paper logbooks to track expensive equipment. This creates two significant issues: For Admins, it is difficult to quickly audit inventory or identify who is holding a specific item without manually searching through pages…</a:t>
            </a:r>
          </a:p>
          <a:p>
            <a:pPr marL="0" marR="0" lvl="0" indent="0" algn="l" rtl="0">
              <a:spcBef>
                <a:spcPts val="0"/>
              </a:spcBef>
              <a:spcAft>
                <a:spcPts val="0"/>
              </a:spcAft>
              <a:buNone/>
            </a:pPr>
            <a:r>
              <a:rPr lang="en-US" sz="1200" dirty="0">
                <a:solidFill>
                  <a:schemeClr val="dk1"/>
                </a:solidFill>
                <a:latin typeface="Calibri"/>
                <a:ea typeface="Calibri"/>
                <a:cs typeface="Calibri"/>
                <a:sym typeface="Calibri"/>
              </a:rPr>
              <a:t> For Students: There is no remote visibility. Students must physically walk all the way to the lab to check whether a component (such as a DHT11 Sensor) is available, often wasting time if it is out of stock.</a:t>
            </a:r>
            <a:endParaRPr sz="1200" dirty="0">
              <a:solidFill>
                <a:schemeClr val="dk1"/>
              </a:solidFill>
              <a:latin typeface="Calibri"/>
              <a:ea typeface="Calibri"/>
              <a:cs typeface="Calibri"/>
              <a:sym typeface="Calibri"/>
            </a:endParaRPr>
          </a:p>
        </p:txBody>
      </p:sp>
      <p:sp>
        <p:nvSpPr>
          <p:cNvPr id="29" name="Google Shape;135;p26">
            <a:extLst>
              <a:ext uri="{FF2B5EF4-FFF2-40B4-BE49-F238E27FC236}">
                <a16:creationId xmlns:a16="http://schemas.microsoft.com/office/drawing/2014/main" id="{663C807B-3501-4A1A-B45B-BCE89ED53D86}"/>
              </a:ext>
            </a:extLst>
          </p:cNvPr>
          <p:cNvSpPr txBox="1"/>
          <p:nvPr/>
        </p:nvSpPr>
        <p:spPr>
          <a:xfrm>
            <a:off x="8875949" y="4217804"/>
            <a:ext cx="2957082" cy="224840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dirty="0">
                <a:solidFill>
                  <a:schemeClr val="dk1"/>
                </a:solidFill>
                <a:latin typeface="Calibri"/>
                <a:ea typeface="Calibri"/>
                <a:cs typeface="Calibri"/>
                <a:sym typeface="Calibri"/>
              </a:rPr>
              <a:t>FINISH</a:t>
            </a:r>
            <a:r>
              <a:rPr lang="en-US" sz="1200" i="1" dirty="0">
                <a:solidFill>
                  <a:schemeClr val="dk1"/>
                </a:solidFill>
                <a:latin typeface="Calibri"/>
                <a:ea typeface="Calibri"/>
                <a:cs typeface="Calibri"/>
                <a:sym typeface="Calibri"/>
              </a:rPr>
              <a:t>:</a:t>
            </a:r>
          </a:p>
          <a:p>
            <a:pPr marL="0" marR="0" lvl="0" indent="0" algn="l" rtl="0">
              <a:spcBef>
                <a:spcPts val="0"/>
              </a:spcBef>
              <a:spcAft>
                <a:spcPts val="0"/>
              </a:spcAft>
              <a:buNone/>
            </a:pPr>
            <a:r>
              <a:rPr lang="en-US" sz="1200" i="1" dirty="0">
                <a:solidFill>
                  <a:schemeClr val="dk1"/>
                </a:solidFill>
                <a:latin typeface="Calibri"/>
                <a:ea typeface="Calibri"/>
                <a:cs typeface="Calibri"/>
                <a:sym typeface="Calibri"/>
              </a:rPr>
              <a:t> Streamlined Access &amp; Accountability… Students utilize their time better by eliminating wasted trips to the lab, ensuring they only go when equipment is confirmed available. Admins gain total control over the inventory with digital records that are easy to update and search, significantly reducing the risk of lost or unaccounted-for equipment compared to the old paper method.</a:t>
            </a:r>
          </a:p>
          <a:p>
            <a:pPr marL="0" marR="0" lvl="0" indent="0" algn="l" rtl="0">
              <a:spcBef>
                <a:spcPts val="0"/>
              </a:spcBef>
              <a:spcAft>
                <a:spcPts val="0"/>
              </a:spcAft>
              <a:buNone/>
            </a:pPr>
            <a:endParaRPr lang="en-US" sz="1200" i="1" dirty="0">
              <a:solidFill>
                <a:schemeClr val="dk1"/>
              </a:solidFill>
              <a:latin typeface="Calibri"/>
              <a:ea typeface="Calibri"/>
              <a:cs typeface="Calibri"/>
              <a:sym typeface="Calibri"/>
            </a:endParaRPr>
          </a:p>
          <a:p>
            <a:pPr marL="0" marR="0" lvl="0" indent="0" algn="l" rtl="0">
              <a:spcBef>
                <a:spcPts val="0"/>
              </a:spcBef>
              <a:spcAft>
                <a:spcPts val="0"/>
              </a:spcAft>
              <a:buNone/>
            </a:pPr>
            <a:endParaRPr sz="1200" i="1" dirty="0">
              <a:solidFill>
                <a:schemeClr val="dk1"/>
              </a:solidFill>
              <a:latin typeface="Calibri"/>
              <a:ea typeface="Calibri"/>
              <a:cs typeface="Calibri"/>
              <a:sym typeface="Calibri"/>
            </a:endParaRPr>
          </a:p>
        </p:txBody>
      </p:sp>
      <p:pic>
        <p:nvPicPr>
          <p:cNvPr id="2" name="Picture 1">
            <a:extLst>
              <a:ext uri="{FF2B5EF4-FFF2-40B4-BE49-F238E27FC236}">
                <a16:creationId xmlns:a16="http://schemas.microsoft.com/office/drawing/2014/main" id="{DD31229E-FCDB-CE0F-40C4-54B5D8431D6C}"/>
              </a:ext>
            </a:extLst>
          </p:cNvPr>
          <p:cNvPicPr>
            <a:picLocks noChangeAspect="1"/>
          </p:cNvPicPr>
          <p:nvPr/>
        </p:nvPicPr>
        <p:blipFill>
          <a:blip r:embed="rId2"/>
          <a:stretch>
            <a:fillRect/>
          </a:stretch>
        </p:blipFill>
        <p:spPr>
          <a:xfrm>
            <a:off x="643895" y="1129248"/>
            <a:ext cx="2180314" cy="1187493"/>
          </a:xfrm>
          <a:prstGeom prst="rect">
            <a:avLst/>
          </a:prstGeom>
        </p:spPr>
      </p:pic>
      <p:pic>
        <p:nvPicPr>
          <p:cNvPr id="4" name="Picture 3" descr="A person sitting in a chair using a computer&#10;&#10;AI-generated content may be incorrect.">
            <a:extLst>
              <a:ext uri="{FF2B5EF4-FFF2-40B4-BE49-F238E27FC236}">
                <a16:creationId xmlns:a16="http://schemas.microsoft.com/office/drawing/2014/main" id="{3C2A4756-C87E-7702-52F3-BA476EA603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136" y="2316741"/>
            <a:ext cx="2177073" cy="1187494"/>
          </a:xfrm>
          <a:prstGeom prst="rect">
            <a:avLst/>
          </a:prstGeom>
        </p:spPr>
      </p:pic>
      <p:pic>
        <p:nvPicPr>
          <p:cNvPr id="8" name="Picture 7" descr="A person sitting at a table with a book&#10;&#10;AI-generated content may be incorrect.">
            <a:extLst>
              <a:ext uri="{FF2B5EF4-FFF2-40B4-BE49-F238E27FC236}">
                <a16:creationId xmlns:a16="http://schemas.microsoft.com/office/drawing/2014/main" id="{51A841BE-5CBD-2671-75E1-72ACA486B2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5780" y="1082950"/>
            <a:ext cx="2259240" cy="2346050"/>
          </a:xfrm>
          <a:prstGeom prst="rect">
            <a:avLst/>
          </a:prstGeom>
        </p:spPr>
      </p:pic>
      <p:pic>
        <p:nvPicPr>
          <p:cNvPr id="20" name="Picture 19" descr="A white paper with a graph and numbers&#10;&#10;AI-generated content may be incorrect.">
            <a:extLst>
              <a:ext uri="{FF2B5EF4-FFF2-40B4-BE49-F238E27FC236}">
                <a16:creationId xmlns:a16="http://schemas.microsoft.com/office/drawing/2014/main" id="{C0D56551-BF60-A61B-BCFC-B121337B07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77248" y="1267281"/>
            <a:ext cx="3109803" cy="2321987"/>
          </a:xfrm>
          <a:prstGeom prst="rect">
            <a:avLst/>
          </a:prstGeom>
        </p:spPr>
      </p:pic>
      <p:pic>
        <p:nvPicPr>
          <p:cNvPr id="24" name="Picture 23" descr="A person working on a computer&#10;&#10;AI-generated content may be incorrect.">
            <a:extLst>
              <a:ext uri="{FF2B5EF4-FFF2-40B4-BE49-F238E27FC236}">
                <a16:creationId xmlns:a16="http://schemas.microsoft.com/office/drawing/2014/main" id="{FA0B1B5C-A667-7FDC-016E-319FC92C71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39280" y="2061560"/>
            <a:ext cx="3112734" cy="1697855"/>
          </a:xfrm>
          <a:prstGeom prst="rect">
            <a:avLst/>
          </a:prstGeom>
        </p:spPr>
      </p:pic>
    </p:spTree>
    <p:extLst>
      <p:ext uri="{BB962C8B-B14F-4D97-AF65-F5344CB8AC3E}">
        <p14:creationId xmlns:p14="http://schemas.microsoft.com/office/powerpoint/2010/main" val="2353502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4AAEF-FFFC-4D02-8E01-39733404A943}"/>
              </a:ext>
            </a:extLst>
          </p:cNvPr>
          <p:cNvSpPr>
            <a:spLocks noGrp="1"/>
          </p:cNvSpPr>
          <p:nvPr>
            <p:ph type="title"/>
          </p:nvPr>
        </p:nvSpPr>
        <p:spPr>
          <a:xfrm>
            <a:off x="838200" y="116872"/>
            <a:ext cx="10515600" cy="1325563"/>
          </a:xfrm>
        </p:spPr>
        <p:txBody>
          <a:bodyPr/>
          <a:lstStyle/>
          <a:p>
            <a:r>
              <a:rPr lang="en-US" u="sng" dirty="0">
                <a:solidFill>
                  <a:schemeClr val="accent1"/>
                </a:solidFill>
              </a:rPr>
              <a:t>User Roles / Services</a:t>
            </a:r>
          </a:p>
        </p:txBody>
      </p:sp>
      <p:sp>
        <p:nvSpPr>
          <p:cNvPr id="3" name="Content Placeholder 2">
            <a:extLst>
              <a:ext uri="{FF2B5EF4-FFF2-40B4-BE49-F238E27FC236}">
                <a16:creationId xmlns:a16="http://schemas.microsoft.com/office/drawing/2014/main" id="{95C42002-6CD1-4A60-B873-4164CDE4C052}"/>
              </a:ext>
            </a:extLst>
          </p:cNvPr>
          <p:cNvSpPr>
            <a:spLocks noGrp="1"/>
          </p:cNvSpPr>
          <p:nvPr>
            <p:ph idx="1"/>
          </p:nvPr>
        </p:nvSpPr>
        <p:spPr>
          <a:xfrm>
            <a:off x="838200" y="1317625"/>
            <a:ext cx="10515600" cy="5484518"/>
          </a:xfrm>
        </p:spPr>
        <p:txBody>
          <a:bodyPr vert="horz" lIns="91440" tIns="45720" rIns="91440" bIns="45720" rtlCol="0" anchor="t">
            <a:noAutofit/>
          </a:bodyPr>
          <a:lstStyle/>
          <a:p>
            <a:pPr marL="0" indent="0" algn="ctr">
              <a:lnSpc>
                <a:spcPct val="100000"/>
              </a:lnSpc>
              <a:buNone/>
            </a:pPr>
            <a:r>
              <a:rPr lang="en-US" sz="3600" b="1" i="1" dirty="0">
                <a:latin typeface="Baskerville Old Face"/>
                <a:ea typeface="Calibri"/>
                <a:cs typeface="Arial"/>
              </a:rPr>
              <a:t>Service: Equipment tracking and status management…</a:t>
            </a:r>
            <a:endParaRPr lang="en-US" sz="3200" b="1" dirty="0"/>
          </a:p>
          <a:p>
            <a:pPr algn="ctr">
              <a:lnSpc>
                <a:spcPct val="100000"/>
              </a:lnSpc>
              <a:buNone/>
            </a:pPr>
            <a:r>
              <a:rPr lang="en-US" sz="3200" b="1" dirty="0"/>
              <a:t>User Roles:</a:t>
            </a:r>
            <a:endParaRPr lang="en-US" sz="3200" dirty="0"/>
          </a:p>
          <a:p>
            <a:pPr algn="ctr">
              <a:lnSpc>
                <a:spcPct val="100000"/>
              </a:lnSpc>
              <a:buFont typeface="Arial" panose="020B0604020202020204" pitchFamily="34" charset="0"/>
              <a:buChar char="•"/>
            </a:pPr>
            <a:r>
              <a:rPr lang="en-US" sz="3200" b="1" dirty="0"/>
              <a:t>Admin:</a:t>
            </a:r>
            <a:r>
              <a:rPr lang="en-US" sz="3200" dirty="0"/>
              <a:t> Has complete control. Can </a:t>
            </a:r>
            <a:r>
              <a:rPr lang="en-US" sz="3200" b="1" dirty="0"/>
              <a:t>Create</a:t>
            </a:r>
            <a:r>
              <a:rPr lang="en-US" sz="3200" dirty="0"/>
              <a:t> new items, </a:t>
            </a:r>
            <a:r>
              <a:rPr lang="en-US" sz="3200" b="1" dirty="0"/>
              <a:t>Update</a:t>
            </a:r>
            <a:r>
              <a:rPr lang="en-US" sz="3200" dirty="0"/>
              <a:t> status (mark as broken/lost), and </a:t>
            </a:r>
            <a:r>
              <a:rPr lang="en-US" sz="3200" b="1" dirty="0"/>
              <a:t>Delete</a:t>
            </a:r>
            <a:r>
              <a:rPr lang="en-US" sz="3200" dirty="0"/>
              <a:t> old items (and even approve student’s requests to borrow items…).</a:t>
            </a:r>
          </a:p>
          <a:p>
            <a:pPr algn="ctr">
              <a:lnSpc>
                <a:spcPct val="100000"/>
              </a:lnSpc>
              <a:buFont typeface="Arial" panose="020B0604020202020204" pitchFamily="34" charset="0"/>
              <a:buChar char="•"/>
            </a:pPr>
            <a:r>
              <a:rPr lang="en-US" sz="3200" b="1" dirty="0"/>
              <a:t>Student:</a:t>
            </a:r>
            <a:r>
              <a:rPr lang="en-US" sz="3200" dirty="0"/>
              <a:t> Read-only access (initially). Can </a:t>
            </a:r>
            <a:r>
              <a:rPr lang="en-US" sz="3200" b="1" dirty="0"/>
              <a:t>read</a:t>
            </a:r>
            <a:r>
              <a:rPr lang="en-US" sz="3200" dirty="0"/>
              <a:t> the dashboard to see what is available (e.g., "5 Ultrasonic Sensors Available"), and even request what they see on view, with the time span for how long they want to use the equipment for even available…</a:t>
            </a:r>
          </a:p>
          <a:p>
            <a:pPr marL="0" indent="0">
              <a:buNone/>
            </a:pPr>
            <a:endParaRPr lang="en-US" sz="2000" dirty="0">
              <a:latin typeface="Baskerville Old Face"/>
              <a:ea typeface="Calibri"/>
              <a:cs typeface="Arial"/>
            </a:endParaRPr>
          </a:p>
          <a:p>
            <a:endParaRPr lang="en-US" sz="2000" dirty="0">
              <a:latin typeface="Baskerville Old Face"/>
              <a:ea typeface="Calibri"/>
              <a:cs typeface="Arial"/>
            </a:endParaRPr>
          </a:p>
          <a:p>
            <a:pPr marL="0" indent="0">
              <a:buNone/>
            </a:pPr>
            <a:r>
              <a:rPr lang="en-US" sz="2000" dirty="0">
                <a:latin typeface="Baskerville Old Face"/>
                <a:ea typeface="Calibri"/>
                <a:cs typeface="Arial"/>
              </a:rPr>
              <a:t>                                                                                                                                                                                    </a:t>
            </a:r>
          </a:p>
        </p:txBody>
      </p:sp>
    </p:spTree>
    <p:extLst>
      <p:ext uri="{BB962C8B-B14F-4D97-AF65-F5344CB8AC3E}">
        <p14:creationId xmlns:p14="http://schemas.microsoft.com/office/powerpoint/2010/main" val="2113497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730D1-743D-4000-9929-9878F282E703}"/>
              </a:ext>
            </a:extLst>
          </p:cNvPr>
          <p:cNvSpPr>
            <a:spLocks noGrp="1"/>
          </p:cNvSpPr>
          <p:nvPr>
            <p:ph type="title"/>
          </p:nvPr>
        </p:nvSpPr>
        <p:spPr/>
        <p:txBody>
          <a:bodyPr/>
          <a:lstStyle/>
          <a:p>
            <a:r>
              <a:rPr lang="en-US" dirty="0">
                <a:solidFill>
                  <a:schemeClr val="accent1"/>
                </a:solidFill>
              </a:rPr>
              <a:t>Main Functions of the Website (CRUD)</a:t>
            </a:r>
          </a:p>
        </p:txBody>
      </p:sp>
      <p:sp>
        <p:nvSpPr>
          <p:cNvPr id="3" name="Content Placeholder 2">
            <a:extLst>
              <a:ext uri="{FF2B5EF4-FFF2-40B4-BE49-F238E27FC236}">
                <a16:creationId xmlns:a16="http://schemas.microsoft.com/office/drawing/2014/main" id="{9F74E113-BC91-4D17-8467-AD7ACB6061A4}"/>
              </a:ext>
            </a:extLst>
          </p:cNvPr>
          <p:cNvSpPr>
            <a:spLocks noGrp="1"/>
          </p:cNvSpPr>
          <p:nvPr>
            <p:ph idx="1"/>
          </p:nvPr>
        </p:nvSpPr>
        <p:spPr/>
        <p:txBody>
          <a:bodyPr vert="horz" lIns="91440" tIns="45720" rIns="91440" bIns="45720" rtlCol="0" anchor="t">
            <a:normAutofit/>
          </a:bodyPr>
          <a:lstStyle/>
          <a:p>
            <a:pPr marL="514350" indent="-514350">
              <a:buAutoNum type="arabicPeriod"/>
            </a:pPr>
            <a:r>
              <a:rPr lang="en-US" dirty="0">
                <a:latin typeface="Baskerville Old Face"/>
              </a:rPr>
              <a:t>Inventory Dashboard: A visual table displaying all lab components with status indicators (Green for Available, Yellow for Borrowed).</a:t>
            </a:r>
          </a:p>
          <a:p>
            <a:pPr marL="514350" indent="-514350">
              <a:buAutoNum type="arabicPeriod"/>
            </a:pPr>
            <a:r>
              <a:rPr lang="en-US" dirty="0">
                <a:latin typeface="Baskerville Old Face"/>
              </a:rPr>
              <a:t>Add Component (Create): A form for Admins to register new equipment with unique Serial Numbers.</a:t>
            </a:r>
          </a:p>
          <a:p>
            <a:pPr marL="514350" indent="-514350">
              <a:buAutoNum type="arabicPeriod"/>
            </a:pPr>
            <a:r>
              <a:rPr lang="en-US" dirty="0">
                <a:latin typeface="Baskerville Old Face"/>
              </a:rPr>
              <a:t>Status Updates (Update): A mechanism to change an item's status when it is checked out or returned.</a:t>
            </a:r>
          </a:p>
          <a:p>
            <a:pPr marL="514350" indent="-514350">
              <a:buAutoNum type="arabicPeriod"/>
            </a:pPr>
            <a:r>
              <a:rPr lang="en-US" dirty="0">
                <a:latin typeface="Baskerville Old Face"/>
              </a:rPr>
              <a:t>Analytics: A chart visualization showing the percentage of broken vs. working equipment.                                                                                                                           </a:t>
            </a:r>
            <a:endParaRPr lang="en-US" dirty="0">
              <a:latin typeface="Baskerville Old Face"/>
              <a:ea typeface="Calibri"/>
              <a:cs typeface="Calibri"/>
            </a:endParaRPr>
          </a:p>
          <a:p>
            <a:pPr>
              <a:buAutoNum type="arabicPeriod"/>
            </a:pPr>
            <a:endParaRPr lang="en-US" dirty="0">
              <a:latin typeface="Baskerville Old Face"/>
              <a:ea typeface="Calibri"/>
              <a:cs typeface="Calibri"/>
            </a:endParaRPr>
          </a:p>
          <a:p>
            <a:pPr marL="0" indent="0">
              <a:buNone/>
            </a:pPr>
            <a:endParaRPr lang="en-US" dirty="0">
              <a:latin typeface="Baskerville Old Face"/>
              <a:ea typeface="Calibri"/>
              <a:cs typeface="Calibri"/>
            </a:endParaRPr>
          </a:p>
        </p:txBody>
      </p:sp>
    </p:spTree>
    <p:extLst>
      <p:ext uri="{BB962C8B-B14F-4D97-AF65-F5344CB8AC3E}">
        <p14:creationId xmlns:p14="http://schemas.microsoft.com/office/powerpoint/2010/main" val="3537379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0FA18-7093-430E-BD23-BCEBC00BC538}"/>
              </a:ext>
            </a:extLst>
          </p:cNvPr>
          <p:cNvSpPr>
            <a:spLocks noGrp="1"/>
          </p:cNvSpPr>
          <p:nvPr>
            <p:ph type="title"/>
          </p:nvPr>
        </p:nvSpPr>
        <p:spPr/>
        <p:txBody>
          <a:bodyPr/>
          <a:lstStyle/>
          <a:p>
            <a:r>
              <a:rPr lang="en-US" dirty="0">
                <a:solidFill>
                  <a:schemeClr val="bg2"/>
                </a:solidFill>
              </a:rPr>
              <a:t>Architecture</a:t>
            </a:r>
          </a:p>
        </p:txBody>
      </p:sp>
      <p:graphicFrame>
        <p:nvGraphicFramePr>
          <p:cNvPr id="4" name="Content Placeholder 3">
            <a:extLst>
              <a:ext uri="{FF2B5EF4-FFF2-40B4-BE49-F238E27FC236}">
                <a16:creationId xmlns:a16="http://schemas.microsoft.com/office/drawing/2014/main" id="{354D4CA7-7669-120F-A8E8-F0B8825D985D}"/>
              </a:ext>
            </a:extLst>
          </p:cNvPr>
          <p:cNvGraphicFramePr>
            <a:graphicFrameLocks noGrp="1"/>
          </p:cNvGraphicFramePr>
          <p:nvPr>
            <p:ph idx="1"/>
          </p:nvPr>
        </p:nvGraphicFramePr>
        <p:xfrm>
          <a:off x="825500" y="1894416"/>
          <a:ext cx="10531473" cy="4226782"/>
        </p:xfrm>
        <a:graphic>
          <a:graphicData uri="http://schemas.openxmlformats.org/drawingml/2006/table">
            <a:tbl>
              <a:tblPr firstRow="1" bandRow="1">
                <a:tableStyleId>{5C22544A-7EE6-4342-B048-85BDC9FD1C3A}</a:tableStyleId>
              </a:tblPr>
              <a:tblGrid>
                <a:gridCol w="3513671">
                  <a:extLst>
                    <a:ext uri="{9D8B030D-6E8A-4147-A177-3AD203B41FA5}">
                      <a16:colId xmlns:a16="http://schemas.microsoft.com/office/drawing/2014/main" val="240544135"/>
                    </a:ext>
                  </a:extLst>
                </a:gridCol>
                <a:gridCol w="3507312">
                  <a:extLst>
                    <a:ext uri="{9D8B030D-6E8A-4147-A177-3AD203B41FA5}">
                      <a16:colId xmlns:a16="http://schemas.microsoft.com/office/drawing/2014/main" val="3670123635"/>
                    </a:ext>
                  </a:extLst>
                </a:gridCol>
                <a:gridCol w="3510490">
                  <a:extLst>
                    <a:ext uri="{9D8B030D-6E8A-4147-A177-3AD203B41FA5}">
                      <a16:colId xmlns:a16="http://schemas.microsoft.com/office/drawing/2014/main" val="3715433402"/>
                    </a:ext>
                  </a:extLst>
                </a:gridCol>
              </a:tblGrid>
              <a:tr h="4226782">
                <a:tc>
                  <a:txBody>
                    <a:bodyPr/>
                    <a:lstStyle/>
                    <a:p>
                      <a:r>
                        <a:rPr lang="en-US" dirty="0">
                          <a:solidFill>
                            <a:schemeClr val="tx1"/>
                          </a:solidFill>
                        </a:rPr>
                        <a:t>PRESENTATION TIER</a:t>
                      </a:r>
                    </a:p>
                    <a:p>
                      <a:pPr lvl="0">
                        <a:buNone/>
                      </a:pPr>
                      <a:endParaRPr lang="en-US" dirty="0">
                        <a:solidFill>
                          <a:schemeClr val="tx1"/>
                        </a:solidFill>
                      </a:endParaRPr>
                    </a:p>
                    <a:p>
                      <a:pPr lvl="0">
                        <a:buNone/>
                      </a:pPr>
                      <a:endParaRPr lang="en-US" dirty="0">
                        <a:solidFill>
                          <a:schemeClr val="tx1"/>
                        </a:solidFill>
                      </a:endParaRPr>
                    </a:p>
                    <a:p>
                      <a:pPr marL="285750" lvl="0" indent="-285750">
                        <a:buFont typeface="Arial"/>
                        <a:buChar char="•"/>
                      </a:pPr>
                      <a:r>
                        <a:rPr lang="en-US" dirty="0">
                          <a:solidFill>
                            <a:schemeClr val="tx1"/>
                          </a:solidFill>
                        </a:rPr>
                        <a:t>HTML5</a:t>
                      </a:r>
                    </a:p>
                    <a:p>
                      <a:pPr marL="0" lvl="0" indent="0">
                        <a:buFont typeface="Arial"/>
                        <a:buNone/>
                      </a:pPr>
                      <a:endParaRPr lang="en-US" dirty="0">
                        <a:solidFill>
                          <a:schemeClr val="tx1"/>
                        </a:solidFill>
                      </a:endParaRPr>
                    </a:p>
                    <a:p>
                      <a:pPr marL="285750" lvl="0" indent="-285750">
                        <a:buFont typeface="Arial"/>
                        <a:buChar char="•"/>
                      </a:pPr>
                      <a:r>
                        <a:rPr lang="en-US" dirty="0">
                          <a:solidFill>
                            <a:schemeClr val="tx1"/>
                          </a:solidFill>
                        </a:rPr>
                        <a:t>CSS (Bootstrap 5 for responsive design)</a:t>
                      </a:r>
                    </a:p>
                    <a:p>
                      <a:pPr marL="0" lvl="0" indent="0">
                        <a:buFont typeface="Arial"/>
                        <a:buNone/>
                      </a:pPr>
                      <a:endParaRPr lang="en-US" dirty="0">
                        <a:solidFill>
                          <a:schemeClr val="tx1"/>
                        </a:solidFill>
                      </a:endParaRPr>
                    </a:p>
                    <a:p>
                      <a:pPr marL="285750" lvl="0" indent="-285750">
                        <a:buFont typeface="Arial"/>
                        <a:buChar char="•"/>
                      </a:pPr>
                      <a:r>
                        <a:rPr lang="en-US" dirty="0">
                          <a:solidFill>
                            <a:schemeClr val="tx1"/>
                          </a:solidFill>
                        </a:rPr>
                        <a:t>JAVASCRIPT (</a:t>
                      </a:r>
                      <a:r>
                        <a:rPr lang="en-GB" dirty="0">
                          <a:solidFill>
                            <a:schemeClr val="tx1"/>
                          </a:solidFill>
                        </a:rPr>
                        <a:t>Chart.js for analytics)</a:t>
                      </a:r>
                    </a:p>
                    <a:p>
                      <a:pPr marL="0" lvl="0" indent="0">
                        <a:buFont typeface="Arial"/>
                        <a:buNone/>
                      </a:pPr>
                      <a:endParaRPr lang="en-US" dirty="0">
                        <a:solidFill>
                          <a:schemeClr val="tx1"/>
                        </a:solidFill>
                      </a:endParaRPr>
                    </a:p>
                    <a:p>
                      <a:pPr marL="285750" lvl="0" indent="-285750">
                        <a:buFont typeface="Arial"/>
                        <a:buChar char="•"/>
                      </a:pPr>
                      <a:r>
                        <a:rPr lang="en-US" dirty="0">
                          <a:solidFill>
                            <a:schemeClr val="tx1"/>
                          </a:solidFill>
                        </a:rPr>
                        <a:t>Responsive design!</a:t>
                      </a:r>
                    </a:p>
                    <a:p>
                      <a:pPr marL="0" lvl="0" indent="0">
                        <a:buFont typeface="Arial"/>
                        <a:buNone/>
                      </a:pPr>
                      <a:endParaRPr lang="en-US" dirty="0"/>
                    </a:p>
                    <a:p>
                      <a:pPr marL="0" lvl="0" indent="0">
                        <a:buFont typeface="Arial"/>
                        <a:buNone/>
                      </a:pPr>
                      <a:endParaRPr lang="en-US" dirty="0"/>
                    </a:p>
                  </a:txBody>
                  <a:tcPr/>
                </a:tc>
                <a:tc>
                  <a:txBody>
                    <a:bodyPr/>
                    <a:lstStyle/>
                    <a:p>
                      <a:r>
                        <a:rPr lang="en-US" dirty="0">
                          <a:solidFill>
                            <a:schemeClr val="tx1"/>
                          </a:solidFill>
                        </a:rPr>
                        <a:t>APPLICATION TIER</a:t>
                      </a:r>
                    </a:p>
                    <a:p>
                      <a:pPr lvl="0">
                        <a:buNone/>
                      </a:pPr>
                      <a:endParaRPr lang="en-US" dirty="0">
                        <a:solidFill>
                          <a:schemeClr val="tx1"/>
                        </a:solidFill>
                      </a:endParaRPr>
                    </a:p>
                    <a:p>
                      <a:pPr marL="285750" lvl="0" indent="-285750">
                        <a:buFont typeface="Arial"/>
                        <a:buChar char="•"/>
                      </a:pPr>
                      <a:r>
                        <a:rPr lang="en-US" dirty="0">
                          <a:solidFill>
                            <a:schemeClr val="tx1"/>
                          </a:solidFill>
                        </a:rPr>
                        <a:t>PHP </a:t>
                      </a:r>
                      <a:r>
                        <a:rPr lang="en-GB" dirty="0">
                          <a:solidFill>
                            <a:schemeClr val="tx1"/>
                          </a:solidFill>
                        </a:rPr>
                        <a:t>(Backend logic)</a:t>
                      </a:r>
                    </a:p>
                    <a:p>
                      <a:pPr marL="0" lvl="0" indent="0">
                        <a:buFont typeface="Arial"/>
                        <a:buNone/>
                      </a:pPr>
                      <a:endParaRPr lang="en-US" dirty="0">
                        <a:solidFill>
                          <a:schemeClr val="tx1"/>
                        </a:solidFill>
                      </a:endParaRPr>
                    </a:p>
                    <a:p>
                      <a:pPr marL="285750" lvl="0" indent="-285750">
                        <a:buFont typeface="Arial"/>
                        <a:buChar char="•"/>
                      </a:pPr>
                      <a:r>
                        <a:rPr lang="en-US" dirty="0">
                          <a:solidFill>
                            <a:schemeClr val="tx1"/>
                          </a:solidFill>
                        </a:rPr>
                        <a:t>AUTHENTICATION</a:t>
                      </a:r>
                    </a:p>
                    <a:p>
                      <a:pPr marL="285750" lvl="0" indent="-285750">
                        <a:buFont typeface="Arial"/>
                        <a:buChar char="•"/>
                      </a:pPr>
                      <a:endParaRPr lang="en-US" dirty="0">
                        <a:solidFill>
                          <a:schemeClr val="tx1"/>
                        </a:solidFill>
                      </a:endParaRPr>
                    </a:p>
                    <a:p>
                      <a:pPr marL="285750" lvl="0" indent="-285750">
                        <a:buFont typeface="Arial"/>
                        <a:buChar char="•"/>
                      </a:pPr>
                      <a:r>
                        <a:rPr lang="en-GB" dirty="0">
                          <a:solidFill>
                            <a:schemeClr val="tx1"/>
                          </a:solidFill>
                        </a:rPr>
                        <a:t>Regex Validation (Server-side &amp; Client-side</a:t>
                      </a:r>
                      <a:endParaRPr lang="en-US" dirty="0">
                        <a:solidFill>
                          <a:schemeClr val="tx1"/>
                        </a:solidFill>
                      </a:endParaRPr>
                    </a:p>
                    <a:p>
                      <a:pPr marL="0" lvl="0" indent="0">
                        <a:buFont typeface="Arial"/>
                        <a:buNone/>
                      </a:pPr>
                      <a:endParaRPr lang="en-US" dirty="0">
                        <a:solidFill>
                          <a:schemeClr val="tx1"/>
                        </a:solidFill>
                      </a:endParaRPr>
                    </a:p>
                    <a:p>
                      <a:pPr marL="285750" lvl="0" indent="-285750">
                        <a:buFont typeface="Arial"/>
                        <a:buChar char="•"/>
                      </a:pPr>
                      <a:r>
                        <a:rPr lang="en-US" dirty="0">
                          <a:solidFill>
                            <a:schemeClr val="tx1"/>
                          </a:solidFill>
                        </a:rPr>
                        <a:t>ADMIN CONTROLS</a:t>
                      </a:r>
                    </a:p>
                    <a:p>
                      <a:pPr marL="0" lvl="0" indent="0">
                        <a:buFont typeface="Arial"/>
                        <a:buNone/>
                      </a:pPr>
                      <a:endParaRPr lang="en-US" dirty="0"/>
                    </a:p>
                  </a:txBody>
                  <a:tcPr/>
                </a:tc>
                <a:tc>
                  <a:txBody>
                    <a:bodyPr/>
                    <a:lstStyle/>
                    <a:p>
                      <a:r>
                        <a:rPr lang="en-US" dirty="0">
                          <a:solidFill>
                            <a:schemeClr val="tx1"/>
                          </a:solidFill>
                        </a:rPr>
                        <a:t>DATA TIER</a:t>
                      </a:r>
                    </a:p>
                    <a:p>
                      <a:pPr lvl="0">
                        <a:buNone/>
                      </a:pPr>
                      <a:endParaRPr lang="en-US" dirty="0">
                        <a:solidFill>
                          <a:schemeClr val="tx1"/>
                        </a:solidFill>
                      </a:endParaRPr>
                    </a:p>
                    <a:p>
                      <a:pPr marL="0" lvl="0" indent="0">
                        <a:buNone/>
                      </a:pPr>
                      <a:r>
                        <a:rPr lang="en-US" dirty="0">
                          <a:solidFill>
                            <a:schemeClr val="tx1"/>
                          </a:solidFill>
                        </a:rPr>
                        <a:t>         </a:t>
                      </a:r>
                      <a:r>
                        <a:rPr lang="en-US" u="sng" dirty="0">
                          <a:solidFill>
                            <a:schemeClr val="tx1"/>
                          </a:solidFill>
                        </a:rPr>
                        <a:t>MYSQL DATABASE</a:t>
                      </a:r>
                    </a:p>
                    <a:p>
                      <a:pPr marL="0" lvl="0" indent="0">
                        <a:buNone/>
                      </a:pPr>
                      <a:endParaRPr lang="en-US" dirty="0">
                        <a:solidFill>
                          <a:schemeClr val="tx1"/>
                        </a:solidFill>
                      </a:endParaRPr>
                    </a:p>
                    <a:p>
                      <a:pPr marL="285750" lvl="0" indent="-285750">
                        <a:buFont typeface="Arial"/>
                        <a:buChar char="•"/>
                      </a:pPr>
                      <a:r>
                        <a:rPr lang="en-US" dirty="0">
                          <a:solidFill>
                            <a:schemeClr val="tx1"/>
                          </a:solidFill>
                        </a:rPr>
                        <a:t>Tables: Users, Categories, Loans, Inventory…</a:t>
                      </a:r>
                    </a:p>
                    <a:p>
                      <a:pPr marL="0" lvl="0" indent="0">
                        <a:buFont typeface="Arial"/>
                        <a:buNone/>
                      </a:pPr>
                      <a:endParaRPr lang="en-US" dirty="0"/>
                    </a:p>
                  </a:txBody>
                  <a:tcPr/>
                </a:tc>
                <a:extLst>
                  <a:ext uri="{0D108BD9-81ED-4DB2-BD59-A6C34878D82A}">
                    <a16:rowId xmlns:a16="http://schemas.microsoft.com/office/drawing/2014/main" val="429181570"/>
                  </a:ext>
                </a:extLst>
              </a:tr>
            </a:tbl>
          </a:graphicData>
        </a:graphic>
      </p:graphicFrame>
      <p:pic>
        <p:nvPicPr>
          <p:cNvPr id="6" name="Picture 5" descr="A screenshot of a computer&#10;&#10;AI-generated content may be incorrect.">
            <a:extLst>
              <a:ext uri="{FF2B5EF4-FFF2-40B4-BE49-F238E27FC236}">
                <a16:creationId xmlns:a16="http://schemas.microsoft.com/office/drawing/2014/main" id="{8F260D25-0A8B-71B2-35CD-058688E3D5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4218" y="3566573"/>
            <a:ext cx="3285943" cy="2486317"/>
          </a:xfrm>
          <a:prstGeom prst="rect">
            <a:avLst/>
          </a:prstGeom>
        </p:spPr>
      </p:pic>
    </p:spTree>
    <p:extLst>
      <p:ext uri="{BB962C8B-B14F-4D97-AF65-F5344CB8AC3E}">
        <p14:creationId xmlns:p14="http://schemas.microsoft.com/office/powerpoint/2010/main" val="2127009124"/>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923D41"/>
      </a:dk2>
      <a:lt2>
        <a:srgbClr val="AAC3EC"/>
      </a:lt2>
      <a:accent1>
        <a:srgbClr val="4472C4"/>
      </a:accent1>
      <a:accent2>
        <a:srgbClr val="C56728"/>
      </a:accent2>
      <a:accent3>
        <a:srgbClr val="A5A5A5"/>
      </a:accent3>
      <a:accent4>
        <a:srgbClr val="FFC000"/>
      </a:accent4>
      <a:accent5>
        <a:srgbClr val="5B9BD5"/>
      </a:accent5>
      <a:accent6>
        <a:srgbClr val="C09B74"/>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43679034-79EA-4C15-9A71-1EF1E1074EAF}" vid="{7FD254AA-BBEA-4868-8697-6021C48FEDDC}"/>
    </a:ext>
  </a:extLst>
</a:theme>
</file>

<file path=docProps/app.xml><?xml version="1.0" encoding="utf-8"?>
<Properties xmlns="http://schemas.openxmlformats.org/officeDocument/2006/extended-properties" xmlns:vt="http://schemas.openxmlformats.org/officeDocument/2006/docPropsVTypes">
  <TotalTime>706</TotalTime>
  <Words>670</Words>
  <Application>Microsoft Office PowerPoint</Application>
  <PresentationFormat>Widescreen</PresentationFormat>
  <Paragraphs>66</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Baskerville Old Face</vt:lpstr>
      <vt:lpstr>Calibri</vt:lpstr>
      <vt:lpstr>Calibri Light</vt:lpstr>
      <vt:lpstr>Office Theme</vt:lpstr>
      <vt:lpstr>Keli Kemeh</vt:lpstr>
      <vt:lpstr> </vt:lpstr>
      <vt:lpstr>PowerPoint Presentation</vt:lpstr>
      <vt:lpstr>PowerPoint Presentation</vt:lpstr>
      <vt:lpstr>User Roles / Services</vt:lpstr>
      <vt:lpstr>Main Functions of the Website (CRUD)</vt:lpstr>
      <vt:lpstr>Architecture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&lt;Letter&gt;</dc:title>
  <dc:creator>Todd Warren</dc:creator>
  <cp:lastModifiedBy>Keli Kobla Kemeh</cp:lastModifiedBy>
  <cp:revision>5</cp:revision>
  <dcterms:created xsi:type="dcterms:W3CDTF">2020-09-23T20:07:55Z</dcterms:created>
  <dcterms:modified xsi:type="dcterms:W3CDTF">2025-12-19T08:04:24Z</dcterms:modified>
</cp:coreProperties>
</file>

<file path=docProps/thumbnail.jpeg>
</file>